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2" r:id="rId3"/>
    <p:sldId id="258" r:id="rId4"/>
    <p:sldId id="260" r:id="rId5"/>
    <p:sldId id="259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1/28/2015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1/28/2015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1/28/2015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1/28/2015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1/28/2015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CA" dirty="0" smtClean="0"/>
              <a:t>Tutorial 4</a:t>
            </a:r>
            <a:endParaRPr lang="en-CA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9200" y="3331698"/>
            <a:ext cx="6553200" cy="1752600"/>
          </a:xfrm>
        </p:spPr>
        <p:txBody>
          <a:bodyPr>
            <a:normAutofit/>
          </a:bodyPr>
          <a:lstStyle/>
          <a:p>
            <a:r>
              <a:rPr lang="en-CA" sz="3200" dirty="0" smtClean="0"/>
              <a:t>29 </a:t>
            </a:r>
            <a:r>
              <a:rPr lang="en-CA" sz="3200" dirty="0" smtClean="0"/>
              <a:t>January 2015</a:t>
            </a:r>
            <a:endParaRPr lang="en-CA" sz="3200" dirty="0" smtClean="0"/>
          </a:p>
          <a:p>
            <a:r>
              <a:rPr lang="en-CA" sz="3200" i="1" dirty="0" smtClean="0"/>
              <a:t>Sourcebook</a:t>
            </a:r>
            <a:r>
              <a:rPr lang="en-CA" sz="3200" dirty="0" smtClean="0"/>
              <a:t>, documents 11-30, 37-40</a:t>
            </a:r>
            <a:endParaRPr lang="en-CA" sz="3200" i="1" dirty="0"/>
          </a:p>
        </p:txBody>
      </p:sp>
    </p:spTree>
    <p:extLst>
      <p:ext uri="{BB962C8B-B14F-4D97-AF65-F5344CB8AC3E}">
        <p14:creationId xmlns:p14="http://schemas.microsoft.com/office/powerpoint/2010/main" val="26126151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CA" sz="3600" dirty="0"/>
              <a:t>Terms to </a:t>
            </a:r>
            <a:r>
              <a:rPr lang="en-CA" sz="3600" dirty="0" smtClean="0"/>
              <a:t>know</a:t>
            </a:r>
            <a:endParaRPr lang="en-CA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CA" sz="2800" dirty="0" smtClean="0"/>
              <a:t>Bohemian Confederation</a:t>
            </a:r>
          </a:p>
          <a:p>
            <a:pPr lvl="1"/>
            <a:r>
              <a:rPr lang="en-CA" sz="2800" dirty="0" smtClean="0"/>
              <a:t>Frederick V</a:t>
            </a:r>
          </a:p>
          <a:p>
            <a:pPr lvl="1"/>
            <a:r>
              <a:rPr lang="en-CA" sz="2800" dirty="0" err="1" smtClean="0"/>
              <a:t>Bethlen</a:t>
            </a:r>
            <a:r>
              <a:rPr lang="en-CA" sz="2800" dirty="0" smtClean="0"/>
              <a:t> Gabor</a:t>
            </a:r>
          </a:p>
          <a:p>
            <a:pPr lvl="1"/>
            <a:r>
              <a:rPr lang="en-CA" sz="2800" dirty="0" smtClean="0"/>
              <a:t>Christian of </a:t>
            </a:r>
            <a:r>
              <a:rPr lang="en-CA" sz="2800" dirty="0" err="1" smtClean="0"/>
              <a:t>Anhalt</a:t>
            </a:r>
            <a:endParaRPr lang="en-CA" sz="2800" dirty="0" smtClean="0"/>
          </a:p>
          <a:p>
            <a:pPr lvl="1"/>
            <a:r>
              <a:rPr lang="en-CA" sz="2800" dirty="0" smtClean="0"/>
              <a:t>Battle of White Mountain</a:t>
            </a:r>
          </a:p>
          <a:p>
            <a:pPr lvl="1"/>
            <a:r>
              <a:rPr lang="en-CA" sz="2800" dirty="0" smtClean="0"/>
              <a:t>agreements in Question 6 below</a:t>
            </a:r>
          </a:p>
        </p:txBody>
      </p:sp>
    </p:spTree>
    <p:extLst>
      <p:ext uri="{BB962C8B-B14F-4D97-AF65-F5344CB8AC3E}">
        <p14:creationId xmlns:p14="http://schemas.microsoft.com/office/powerpoint/2010/main" val="26410025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944562"/>
          </a:xfrm>
        </p:spPr>
        <p:txBody>
          <a:bodyPr>
            <a:normAutofit/>
          </a:bodyPr>
          <a:lstStyle/>
          <a:p>
            <a:r>
              <a:rPr lang="en-CA" sz="3600" dirty="0" smtClean="0"/>
              <a:t>Questions: a religious war?</a:t>
            </a:r>
            <a:endParaRPr lang="en-CA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371600"/>
            <a:ext cx="8686800" cy="5242560"/>
          </a:xfrm>
        </p:spPr>
        <p:txBody>
          <a:bodyPr/>
          <a:lstStyle/>
          <a:p>
            <a:pPr marL="651510" indent="-514350">
              <a:spcAft>
                <a:spcPts val="1200"/>
              </a:spcAft>
              <a:buFont typeface="+mj-lt"/>
              <a:buAutoNum type="arabicPeriod"/>
            </a:pPr>
            <a:r>
              <a:rPr lang="en-CA" dirty="0" smtClean="0"/>
              <a:t>Historians debate whether the Thirty Years War was a religious war. Read all the documents with this debate in mind.  Do you notice any passages in the documents that point to and / or away from a religious war?  Be prepared to indicate these passages in class.</a:t>
            </a:r>
          </a:p>
          <a:p>
            <a:pPr marL="651510" indent="-514350">
              <a:spcAft>
                <a:spcPts val="1200"/>
              </a:spcAft>
              <a:buFont typeface="+mj-lt"/>
              <a:buAutoNum type="arabicPeriod"/>
            </a:pPr>
            <a:r>
              <a:rPr lang="en-CA" dirty="0" smtClean="0"/>
              <a:t>What is Ferdinand II’s plan for Habsburg Austria in document 29?</a:t>
            </a:r>
          </a:p>
        </p:txBody>
      </p:sp>
    </p:spTree>
    <p:extLst>
      <p:ext uri="{BB962C8B-B14F-4D97-AF65-F5344CB8AC3E}">
        <p14:creationId xmlns:p14="http://schemas.microsoft.com/office/powerpoint/2010/main" val="32945124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762000"/>
          </a:xfrm>
        </p:spPr>
        <p:txBody>
          <a:bodyPr>
            <a:normAutofit/>
          </a:bodyPr>
          <a:lstStyle/>
          <a:p>
            <a:r>
              <a:rPr lang="en-CA" sz="3600" dirty="0" smtClean="0"/>
              <a:t>Questions: the war begins</a:t>
            </a:r>
            <a:endParaRPr lang="en-CA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990600"/>
            <a:ext cx="8763000" cy="5638800"/>
          </a:xfrm>
        </p:spPr>
        <p:txBody>
          <a:bodyPr>
            <a:normAutofit fontScale="92500" lnSpcReduction="10000"/>
          </a:bodyPr>
          <a:lstStyle/>
          <a:p>
            <a:pPr marL="651510" indent="-514350">
              <a:spcAft>
                <a:spcPts val="1200"/>
              </a:spcAft>
              <a:buFont typeface="+mj-lt"/>
              <a:buAutoNum type="arabicPeriod" startAt="3"/>
            </a:pPr>
            <a:r>
              <a:rPr lang="en-CA" dirty="0" smtClean="0"/>
              <a:t>What different perspectives about the beginning of the conflict between the Bohemian estates and Habsburg authority can we glean from documents 11-14, 18?</a:t>
            </a:r>
          </a:p>
          <a:p>
            <a:pPr marL="651510" indent="-514350">
              <a:spcAft>
                <a:spcPts val="1200"/>
              </a:spcAft>
              <a:buFont typeface="+mj-lt"/>
              <a:buAutoNum type="arabicPeriod" startAt="3"/>
            </a:pPr>
            <a:r>
              <a:rPr lang="en-CA" dirty="0" smtClean="0"/>
              <a:t>What view of the relationship between state and society do the articles of the Bohemian Confederation reveal?  What  do you think is the foundation of this relationship?</a:t>
            </a:r>
          </a:p>
          <a:p>
            <a:pPr marL="651510" indent="-514350">
              <a:spcAft>
                <a:spcPts val="1200"/>
              </a:spcAft>
              <a:buFont typeface="+mj-lt"/>
              <a:buAutoNum type="arabicPeriod" startAt="3"/>
            </a:pPr>
            <a:r>
              <a:rPr lang="en-CA" dirty="0" smtClean="0"/>
              <a:t>Why did Frederick V agree to become King of Bohemia?  </a:t>
            </a:r>
            <a:r>
              <a:rPr lang="en-CA" smtClean="0"/>
              <a:t>See document 15. Do </a:t>
            </a:r>
            <a:r>
              <a:rPr lang="en-CA" dirty="0" smtClean="0"/>
              <a:t>you think he was “naturally indecisive” (</a:t>
            </a:r>
            <a:r>
              <a:rPr lang="en-CA" i="1" dirty="0" smtClean="0"/>
              <a:t>Europe’s Tragedy</a:t>
            </a:r>
            <a:r>
              <a:rPr lang="en-CA" dirty="0" smtClean="0"/>
              <a:t>, 284)?</a:t>
            </a:r>
          </a:p>
          <a:p>
            <a:pPr marL="137160" indent="0">
              <a:buNone/>
            </a:pPr>
            <a:endParaRPr lang="en-CA" dirty="0" smtClean="0">
              <a:solidFill>
                <a:srgbClr val="FFFF00"/>
              </a:solidFill>
            </a:endParaRPr>
          </a:p>
          <a:p>
            <a:pPr marL="137160" indent="0">
              <a:buNone/>
            </a:pPr>
            <a:r>
              <a:rPr lang="en-CA" dirty="0" smtClean="0"/>
              <a:t>Note: In document 12, “apology” means “defence.”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8088563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762000"/>
          </a:xfrm>
        </p:spPr>
        <p:txBody>
          <a:bodyPr>
            <a:normAutofit/>
          </a:bodyPr>
          <a:lstStyle/>
          <a:p>
            <a:r>
              <a:rPr lang="en-CA" sz="3600" dirty="0" smtClean="0"/>
              <a:t>Questions: agreements</a:t>
            </a:r>
            <a:endParaRPr lang="en-CA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318760"/>
          </a:xfrm>
        </p:spPr>
        <p:txBody>
          <a:bodyPr/>
          <a:lstStyle/>
          <a:p>
            <a:pPr marL="651510" indent="-514350">
              <a:buFont typeface="+mj-lt"/>
              <a:buAutoNum type="arabicPeriod" startAt="6"/>
            </a:pPr>
            <a:r>
              <a:rPr lang="en-CA" dirty="0"/>
              <a:t>Documents 21, 22, 24, and 40 reveal important agreements reached after </a:t>
            </a:r>
            <a:r>
              <a:rPr lang="en-CA" dirty="0" smtClean="0"/>
              <a:t>the fighting </a:t>
            </a:r>
            <a:r>
              <a:rPr lang="en-CA" dirty="0"/>
              <a:t>began. In each case, who are the parties to the agreements and what do they promise to each other?  What is the larger historical significance of each agreement</a:t>
            </a:r>
            <a:r>
              <a:rPr lang="en-CA" dirty="0" smtClean="0"/>
              <a:t>?</a:t>
            </a:r>
          </a:p>
          <a:p>
            <a:pPr marL="651510" indent="-514350">
              <a:buFont typeface="+mj-lt"/>
              <a:buAutoNum type="arabicPeriod" startAt="6"/>
            </a:pPr>
            <a:endParaRPr lang="en-CA" dirty="0"/>
          </a:p>
          <a:p>
            <a:endParaRPr lang="en-CA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21411911"/>
              </p:ext>
            </p:extLst>
          </p:nvPr>
        </p:nvGraphicFramePr>
        <p:xfrm>
          <a:off x="1066800" y="3886200"/>
          <a:ext cx="6858000" cy="2286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62400"/>
                <a:gridCol w="2895600"/>
              </a:tblGrid>
              <a:tr h="457200">
                <a:tc>
                  <a:txBody>
                    <a:bodyPr/>
                    <a:lstStyle/>
                    <a:p>
                      <a:r>
                        <a:rPr lang="en-CA" sz="2400" dirty="0" smtClean="0">
                          <a:solidFill>
                            <a:srgbClr val="7030A0"/>
                          </a:solidFill>
                        </a:rPr>
                        <a:t>Agreement</a:t>
                      </a:r>
                      <a:endParaRPr lang="en-CA" sz="2400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sz="2400" dirty="0" smtClean="0">
                          <a:solidFill>
                            <a:srgbClr val="7030A0"/>
                          </a:solidFill>
                        </a:rPr>
                        <a:t>Date</a:t>
                      </a:r>
                      <a:endParaRPr lang="en-CA" sz="2400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</a:tr>
              <a:tr h="457200">
                <a:tc>
                  <a:txBody>
                    <a:bodyPr/>
                    <a:lstStyle/>
                    <a:p>
                      <a:r>
                        <a:rPr lang="en-CA" sz="2400" dirty="0" smtClean="0"/>
                        <a:t>Treaty of Munich</a:t>
                      </a:r>
                      <a:endParaRPr lang="en-CA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sz="2400" dirty="0" smtClean="0"/>
                        <a:t>8 October 1619</a:t>
                      </a:r>
                      <a:endParaRPr lang="en-CA" sz="2400" dirty="0"/>
                    </a:p>
                  </a:txBody>
                  <a:tcPr/>
                </a:tc>
              </a:tr>
              <a:tr h="457200">
                <a:tc>
                  <a:txBody>
                    <a:bodyPr/>
                    <a:lstStyle/>
                    <a:p>
                      <a:r>
                        <a:rPr lang="en-CA" sz="2400" dirty="0" err="1" smtClean="0"/>
                        <a:t>Mühlhausen</a:t>
                      </a:r>
                      <a:r>
                        <a:rPr lang="en-CA" sz="2400" dirty="0" smtClean="0"/>
                        <a:t> Declaration</a:t>
                      </a:r>
                      <a:endParaRPr lang="en-CA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sz="2400" dirty="0" smtClean="0"/>
                        <a:t>20 March</a:t>
                      </a:r>
                      <a:r>
                        <a:rPr lang="en-CA" sz="2400" baseline="0" dirty="0" smtClean="0"/>
                        <a:t> </a:t>
                      </a:r>
                      <a:r>
                        <a:rPr lang="en-CA" sz="2400" dirty="0" smtClean="0"/>
                        <a:t>1620</a:t>
                      </a:r>
                      <a:endParaRPr lang="en-CA" sz="2400" dirty="0"/>
                    </a:p>
                  </a:txBody>
                  <a:tcPr/>
                </a:tc>
              </a:tr>
              <a:tr h="457200">
                <a:tc>
                  <a:txBody>
                    <a:bodyPr/>
                    <a:lstStyle/>
                    <a:p>
                      <a:r>
                        <a:rPr lang="en-CA" sz="2400" dirty="0" smtClean="0"/>
                        <a:t>Treaty of Ulm</a:t>
                      </a:r>
                      <a:endParaRPr lang="en-CA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sz="2400" dirty="0" smtClean="0"/>
                        <a:t>6 July 1620</a:t>
                      </a:r>
                      <a:endParaRPr lang="en-CA" sz="2400" dirty="0"/>
                    </a:p>
                  </a:txBody>
                  <a:tcPr/>
                </a:tc>
              </a:tr>
              <a:tr h="457200">
                <a:tc>
                  <a:txBody>
                    <a:bodyPr/>
                    <a:lstStyle/>
                    <a:p>
                      <a:r>
                        <a:rPr lang="en-CA" sz="2400" dirty="0" smtClean="0"/>
                        <a:t>Deed of </a:t>
                      </a:r>
                      <a:r>
                        <a:rPr lang="en-CA" sz="2400" dirty="0" err="1" smtClean="0"/>
                        <a:t>Enfeoffment</a:t>
                      </a:r>
                      <a:endParaRPr lang="en-CA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sz="2400" dirty="0" smtClean="0"/>
                        <a:t>25 February 1623</a:t>
                      </a:r>
                      <a:endParaRPr lang="en-CA" sz="24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896574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txBody>
          <a:bodyPr>
            <a:normAutofit/>
          </a:bodyPr>
          <a:lstStyle/>
          <a:p>
            <a:r>
              <a:rPr lang="en-CA" sz="3600" dirty="0" smtClean="0"/>
              <a:t>Questions: the ways of war</a:t>
            </a:r>
            <a:endParaRPr lang="en-CA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013960"/>
          </a:xfrm>
        </p:spPr>
        <p:txBody>
          <a:bodyPr/>
          <a:lstStyle/>
          <a:p>
            <a:pPr marL="651510" indent="-514350">
              <a:buFont typeface="+mj-lt"/>
              <a:buAutoNum type="arabicPeriod" startAt="7"/>
            </a:pPr>
            <a:r>
              <a:rPr lang="en-CA" dirty="0" smtClean="0"/>
              <a:t>What can we learn from documents 19, 25, 27, 28, 37 and 38 about mentalities about war, military tactics, and the effects of war?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64744890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Apex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57</TotalTime>
  <Words>316</Words>
  <Application>Microsoft Office PowerPoint</Application>
  <PresentationFormat>On-screen Show (4:3)</PresentationFormat>
  <Paragraphs>33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Book Antiqua</vt:lpstr>
      <vt:lpstr>Lucida Sans</vt:lpstr>
      <vt:lpstr>Wingdings</vt:lpstr>
      <vt:lpstr>Wingdings 2</vt:lpstr>
      <vt:lpstr>Wingdings 3</vt:lpstr>
      <vt:lpstr>Apex</vt:lpstr>
      <vt:lpstr>Tutorial 4</vt:lpstr>
      <vt:lpstr>Terms to know</vt:lpstr>
      <vt:lpstr>Questions: a religious war?</vt:lpstr>
      <vt:lpstr>Questions: the war begins</vt:lpstr>
      <vt:lpstr>Questions: agreements</vt:lpstr>
      <vt:lpstr>Questions: the ways of war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History 321:  State and Society in Early Modern Europe: The Thirty Years War</dc:title>
  <dc:creator>Hilmar</dc:creator>
  <cp:lastModifiedBy>Hilmar Pabel</cp:lastModifiedBy>
  <cp:revision>12</cp:revision>
  <dcterms:created xsi:type="dcterms:W3CDTF">2006-08-16T00:00:00Z</dcterms:created>
  <dcterms:modified xsi:type="dcterms:W3CDTF">2015-01-28T21:51:55Z</dcterms:modified>
</cp:coreProperties>
</file>